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Oswald" charset="0"/>
      <p:regular r:id="rId20"/>
      <p:bold r:id="rId21"/>
    </p:embeddedFont>
    <p:embeddedFont>
      <p:font typeface="Montserrat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199" cy="51434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799"/>
          </a:xfrm>
          <a:prstGeom prst="rect">
            <a:avLst/>
          </a:prstGeom>
          <a:solidFill>
            <a:schemeClr val="dk2"/>
          </a:solidFill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999925"/>
            <a:ext cx="8520599" cy="2146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599"/>
            <a:ext cx="42600" cy="8455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899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899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199" cy="1786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cio.techtarget.com/definition/ICT-information-and-communications-technology-or-technologies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educationscotland.gov.uk/learningandteaching/approaches/ictineducation/roleofictinlearning.asp" TargetMode="External"/><Relationship Id="rId5" Type="http://schemas.openxmlformats.org/officeDocument/2006/relationships/hyperlink" Target="http://edtechreview.in/trends-insights/insights/959-advantages-of-using-ict-in-learning-teaching-processes" TargetMode="External"/><Relationship Id="rId4" Type="http://schemas.openxmlformats.org/officeDocument/2006/relationships/hyperlink" Target="http://ictpost.com/10-worst-practices-in-ict-for-educati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 idx="4294967295"/>
          </p:nvPr>
        </p:nvSpPr>
        <p:spPr>
          <a:xfrm>
            <a:off x="4668050" y="1025000"/>
            <a:ext cx="3354300" cy="252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>
                <a:solidFill>
                  <a:schemeClr val="accent4"/>
                </a:solidFill>
              </a:rPr>
              <a:t>LEARNING</a:t>
            </a:r>
            <a:r>
              <a:rPr lang="en" sz="4800">
                <a:solidFill>
                  <a:schemeClr val="accent1"/>
                </a:solidFill>
              </a:rPr>
              <a:t>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4800">
                <a:solidFill>
                  <a:srgbClr val="FF00FF"/>
                </a:solidFill>
              </a:rPr>
              <a:t>ABOUT</a:t>
            </a:r>
            <a:r>
              <a:rPr lang="en" sz="4800">
                <a:solidFill>
                  <a:schemeClr val="accent1"/>
                </a:solidFill>
              </a:rPr>
              <a:t> </a:t>
            </a:r>
            <a:r>
              <a:rPr lang="en" sz="4800">
                <a:solidFill>
                  <a:srgbClr val="0000FF"/>
                </a:solidFill>
              </a:rPr>
              <a:t>ICT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4294967295"/>
          </p:nvPr>
        </p:nvSpPr>
        <p:spPr>
          <a:xfrm>
            <a:off x="4758100" y="3358775"/>
            <a:ext cx="3354300" cy="151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 2: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Siti Shakirah Bt Sayadi        A152746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Nur Shazana Bt M.Ibrahim   A156307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Ivy Elmira anak Jeri              A156104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3469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6975" y="171412"/>
            <a:ext cx="2876550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title" idx="4294967295"/>
          </p:nvPr>
        </p:nvSpPr>
        <p:spPr>
          <a:xfrm>
            <a:off x="6694250" y="34300"/>
            <a:ext cx="2411700" cy="4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accent1"/>
                </a:solidFill>
              </a:rPr>
              <a:t>GE1155- Computer in Education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t="4528" b="4528"/>
          <a:stretch/>
        </p:blipFill>
        <p:spPr>
          <a:xfrm>
            <a:off x="-200" y="0"/>
            <a:ext cx="91443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>
            <a:spLocks noGrp="1"/>
          </p:cNvSpPr>
          <p:nvPr>
            <p:ph type="body" idx="4294967295"/>
          </p:nvPr>
        </p:nvSpPr>
        <p:spPr>
          <a:xfrm>
            <a:off x="103025" y="1730225"/>
            <a:ext cx="2176800" cy="1153499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Roles of ICT 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4294967295"/>
          </p:nvPr>
        </p:nvSpPr>
        <p:spPr>
          <a:xfrm>
            <a:off x="2643875" y="463650"/>
            <a:ext cx="1318500" cy="542400"/>
          </a:xfrm>
          <a:prstGeom prst="rect">
            <a:avLst/>
          </a:prstGeom>
          <a:solidFill>
            <a:srgbClr val="741B47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Tool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4294967295"/>
          </p:nvPr>
        </p:nvSpPr>
        <p:spPr>
          <a:xfrm>
            <a:off x="2643875" y="2035762"/>
            <a:ext cx="1318500" cy="5424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D9D2E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Tutor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4294967295"/>
          </p:nvPr>
        </p:nvSpPr>
        <p:spPr>
          <a:xfrm>
            <a:off x="2643875" y="3607900"/>
            <a:ext cx="1318500" cy="5424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Tutee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4294967295"/>
          </p:nvPr>
        </p:nvSpPr>
        <p:spPr>
          <a:xfrm>
            <a:off x="4326425" y="202600"/>
            <a:ext cx="4256399" cy="12041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★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To do task/assignments.</a:t>
            </a:r>
          </a:p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★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Interactive learning process via multimedia materials</a:t>
            </a:r>
          </a:p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★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Improve teaching; video conferencing, digital video and virtual learning environments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4294967295"/>
          </p:nvPr>
        </p:nvSpPr>
        <p:spPr>
          <a:xfrm>
            <a:off x="4326425" y="1838412"/>
            <a:ext cx="4256399" cy="107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Computer takes over the role of a teacher</a:t>
            </a:r>
          </a:p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Internet provides variety of information</a:t>
            </a:r>
          </a:p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YouTube, Google Scholar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4294967295"/>
          </p:nvPr>
        </p:nvSpPr>
        <p:spPr>
          <a:xfrm>
            <a:off x="4326425" y="3345250"/>
            <a:ext cx="4256399" cy="97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❖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Students or teachers must have programming skills</a:t>
            </a:r>
          </a:p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❖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Programmed instructions, such as online games, Microsoft Excel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989450" y="337350"/>
            <a:ext cx="7009800" cy="5532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b="1">
                <a:solidFill>
                  <a:srgbClr val="FFFFFF"/>
                </a:solidFill>
              </a:rPr>
              <a:t>Characteristics of ICT in Education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384950" y="1203300"/>
            <a:ext cx="5141100" cy="3186599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" sz="1800">
                <a:solidFill>
                  <a:srgbClr val="F3F3F3"/>
                </a:solidFill>
              </a:rPr>
              <a:t>Support teaching and learning process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" sz="1800">
                <a:solidFill>
                  <a:srgbClr val="F3F3F3"/>
                </a:solidFill>
              </a:rPr>
              <a:t>Conduct a range of activities in education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" sz="1800">
                <a:solidFill>
                  <a:srgbClr val="F3F3F3"/>
                </a:solidFill>
              </a:rPr>
              <a:t>Easy access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" sz="1800">
                <a:solidFill>
                  <a:srgbClr val="F3F3F3"/>
                </a:solidFill>
              </a:rPr>
              <a:t>Effective audio and visual effects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" sz="1800">
                <a:solidFill>
                  <a:srgbClr val="F3F3F3"/>
                </a:solidFill>
              </a:rPr>
              <a:t>Hardware and software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" sz="1800">
                <a:solidFill>
                  <a:srgbClr val="F3F3F3"/>
                </a:solidFill>
              </a:rPr>
              <a:t>Educates both in formal and informal settings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0625" y="0"/>
            <a:ext cx="28575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4331375" y="2012675"/>
            <a:ext cx="423600" cy="42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2683575" y="329550"/>
            <a:ext cx="6120300" cy="6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b="1"/>
              <a:t>Importance of ICT in Education</a:t>
            </a:r>
          </a:p>
        </p:txBody>
      </p:sp>
      <p:sp>
        <p:nvSpPr>
          <p:cNvPr id="140" name="Shape 140"/>
          <p:cNvSpPr/>
          <p:nvPr/>
        </p:nvSpPr>
        <p:spPr>
          <a:xfrm>
            <a:off x="6164250" y="1306450"/>
            <a:ext cx="2486100" cy="859199"/>
          </a:xfrm>
          <a:prstGeom prst="flowChartAlternateProcess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 i="1"/>
              <a:t>Motivating to learn</a:t>
            </a:r>
          </a:p>
        </p:txBody>
      </p:sp>
      <p:sp>
        <p:nvSpPr>
          <p:cNvPr id="141" name="Shape 141"/>
          <p:cNvSpPr/>
          <p:nvPr/>
        </p:nvSpPr>
        <p:spPr>
          <a:xfrm>
            <a:off x="2985750" y="1306450"/>
            <a:ext cx="2486100" cy="859199"/>
          </a:xfrm>
          <a:prstGeom prst="flowChartAlternateProcess">
            <a:avLst/>
          </a:prstGeom>
          <a:solidFill>
            <a:srgbClr val="C27BA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 i="1"/>
              <a:t>Wider learning opportunities</a:t>
            </a:r>
            <a:r>
              <a:rPr lang="en" sz="1800"/>
              <a:t> </a:t>
            </a:r>
          </a:p>
        </p:txBody>
      </p:sp>
      <p:sp>
        <p:nvSpPr>
          <p:cNvPr id="142" name="Shape 142"/>
          <p:cNvSpPr/>
          <p:nvPr/>
        </p:nvSpPr>
        <p:spPr>
          <a:xfrm>
            <a:off x="2985750" y="2571087"/>
            <a:ext cx="2486100" cy="859199"/>
          </a:xfrm>
          <a:prstGeom prst="flowChartAlternateProcess">
            <a:avLst/>
          </a:prstGeom>
          <a:solidFill>
            <a:srgbClr val="B4A7D6"/>
          </a:solidFill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i="1"/>
              <a:t>Source of knowledge</a:t>
            </a:r>
          </a:p>
        </p:txBody>
      </p:sp>
      <p:sp>
        <p:nvSpPr>
          <p:cNvPr id="143" name="Shape 143"/>
          <p:cNvSpPr/>
          <p:nvPr/>
        </p:nvSpPr>
        <p:spPr>
          <a:xfrm>
            <a:off x="6164250" y="2542250"/>
            <a:ext cx="2486100" cy="859199"/>
          </a:xfrm>
          <a:prstGeom prst="flowChartAlternateProcess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i="1"/>
              <a:t>Enhancing the learning process</a:t>
            </a:r>
          </a:p>
        </p:txBody>
      </p:sp>
      <p:sp>
        <p:nvSpPr>
          <p:cNvPr id="144" name="Shape 144"/>
          <p:cNvSpPr/>
          <p:nvPr/>
        </p:nvSpPr>
        <p:spPr>
          <a:xfrm>
            <a:off x="4754975" y="3835725"/>
            <a:ext cx="2684400" cy="859199"/>
          </a:xfrm>
          <a:prstGeom prst="flowChartAlternateProcess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i="1"/>
              <a:t>Medium to share/transit knowledge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0400" y="3250775"/>
            <a:ext cx="2523648" cy="1892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963000" y="213875"/>
            <a:ext cx="7217999" cy="6416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b="1">
                <a:solidFill>
                  <a:srgbClr val="F3F3F3"/>
                </a:solidFill>
              </a:rPr>
              <a:t>Creative Teaching Using ICT</a:t>
            </a:r>
          </a:p>
        </p:txBody>
      </p:sp>
      <p:sp>
        <p:nvSpPr>
          <p:cNvPr id="151" name="Shape 151"/>
          <p:cNvSpPr/>
          <p:nvPr/>
        </p:nvSpPr>
        <p:spPr>
          <a:xfrm>
            <a:off x="1593300" y="1053000"/>
            <a:ext cx="4427100" cy="2897399"/>
          </a:xfrm>
          <a:prstGeom prst="wedgeEllipseCallout">
            <a:avLst>
              <a:gd name="adj1" fmla="val 62527"/>
              <a:gd name="adj2" fmla="val 42667"/>
            </a:avLst>
          </a:prstGeom>
          <a:solidFill>
            <a:srgbClr val="783F0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Creative teaching is about being creative in your own thoughts and ideas in order to produce something different, this is need to go beyond the boundaries you set.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1080525" y="305475"/>
            <a:ext cx="6779399" cy="76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b="1">
                <a:solidFill>
                  <a:srgbClr val="F3F3F3"/>
                </a:solidFill>
              </a:rPr>
              <a:t>Tools for Creative Teaching Using ICT</a:t>
            </a:r>
          </a:p>
        </p:txBody>
      </p:sp>
      <p:sp>
        <p:nvSpPr>
          <p:cNvPr id="157" name="Shape 157"/>
          <p:cNvSpPr/>
          <p:nvPr/>
        </p:nvSpPr>
        <p:spPr>
          <a:xfrm>
            <a:off x="541425" y="1153450"/>
            <a:ext cx="2754299" cy="823799"/>
          </a:xfrm>
          <a:prstGeom prst="rect">
            <a:avLst/>
          </a:prstGeom>
          <a:solidFill>
            <a:srgbClr val="8E7CC3"/>
          </a:solidFill>
          <a:ln w="9525" cap="flat" cmpd="sng">
            <a:solidFill>
              <a:srgbClr val="8E7CC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 i="1"/>
              <a:t>Interactive videos</a:t>
            </a:r>
          </a:p>
        </p:txBody>
      </p:sp>
      <p:sp>
        <p:nvSpPr>
          <p:cNvPr id="158" name="Shape 158"/>
          <p:cNvSpPr/>
          <p:nvPr/>
        </p:nvSpPr>
        <p:spPr>
          <a:xfrm>
            <a:off x="4260125" y="1153450"/>
            <a:ext cx="2754299" cy="823799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i="1"/>
              <a:t>Video conferencing</a:t>
            </a:r>
          </a:p>
        </p:txBody>
      </p:sp>
      <p:sp>
        <p:nvSpPr>
          <p:cNvPr id="159" name="Shape 159"/>
          <p:cNvSpPr/>
          <p:nvPr/>
        </p:nvSpPr>
        <p:spPr>
          <a:xfrm>
            <a:off x="1211100" y="2529925"/>
            <a:ext cx="2754299" cy="823799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i="1"/>
              <a:t>Computer Simulation</a:t>
            </a:r>
          </a:p>
        </p:txBody>
      </p:sp>
      <p:sp>
        <p:nvSpPr>
          <p:cNvPr id="160" name="Shape 160"/>
          <p:cNvSpPr/>
          <p:nvPr/>
        </p:nvSpPr>
        <p:spPr>
          <a:xfrm>
            <a:off x="5129875" y="2529925"/>
            <a:ext cx="2754299" cy="823799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i="1"/>
              <a:t>Web-based learning</a:t>
            </a:r>
          </a:p>
        </p:txBody>
      </p:sp>
      <p:sp>
        <p:nvSpPr>
          <p:cNvPr id="161" name="Shape 161"/>
          <p:cNvSpPr/>
          <p:nvPr/>
        </p:nvSpPr>
        <p:spPr>
          <a:xfrm>
            <a:off x="3093075" y="3858725"/>
            <a:ext cx="2754299" cy="823799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i="1"/>
              <a:t>Games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300" y="50047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4825" y="256650"/>
            <a:ext cx="1844025" cy="184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18762" y="383312"/>
            <a:ext cx="2867025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7300" y="2503075"/>
            <a:ext cx="2558899" cy="19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94825" y="2479387"/>
            <a:ext cx="1966549" cy="196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18775" y="2821137"/>
            <a:ext cx="2763549" cy="128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5" y="2281475"/>
            <a:ext cx="2317400" cy="231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1182300" y="294250"/>
            <a:ext cx="6779399" cy="67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b="1"/>
              <a:t>Influence of ICT in Student’s Learning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1671550" y="1259375"/>
            <a:ext cx="6779399" cy="300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        </a:t>
            </a:r>
            <a:r>
              <a:rPr lang="en" sz="1800"/>
              <a:t>Helps to provide interactive learning experience.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          Stimulates and motivates students to learn.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             Helps students to gain valuable computer skills.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                Aids in collaboration and group work.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                   Aids in the understanding of difficult concepts and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                   processes</a:t>
            </a:r>
          </a:p>
        </p:txBody>
      </p:sp>
      <p:sp>
        <p:nvSpPr>
          <p:cNvPr id="179" name="Shape 179"/>
          <p:cNvSpPr/>
          <p:nvPr/>
        </p:nvSpPr>
        <p:spPr>
          <a:xfrm>
            <a:off x="1871350" y="1341775"/>
            <a:ext cx="235500" cy="258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2012000" y="1892025"/>
            <a:ext cx="235500" cy="258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2188600" y="2442287"/>
            <a:ext cx="235500" cy="258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2424100" y="2971312"/>
            <a:ext cx="235500" cy="258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2611825" y="3547437"/>
            <a:ext cx="235500" cy="258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06700" y="75550"/>
            <a:ext cx="4045199" cy="88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subTitle" idx="1"/>
          </p:nvPr>
        </p:nvSpPr>
        <p:spPr>
          <a:xfrm>
            <a:off x="306700" y="133325"/>
            <a:ext cx="4045199" cy="4548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What is ICT: </a:t>
            </a: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http://searchcio.techtarget.com/definition/ICT-information-and-communications-technology-or-technologies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The Opportunity for Education: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http://ictpost.com/10-worst-practices-in-ict-for-education/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2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Advantages of Using ICT in Learning-Teaching Processes: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http://edtechreview.in/trends-insights/insights/959-advantages-of-using-ict-in-learning-teaching-processes</a:t>
            </a:r>
            <a:r>
              <a:rPr lang="en" sz="12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2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Role of ICT in learning: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6"/>
              </a:rPr>
              <a:t>http://www.educationscotland.gov.uk/learningandteaching/approaches/ictineducation/roleofictinlearning.asp</a:t>
            </a:r>
            <a:r>
              <a:rPr lang="en" sz="12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endParaRPr sz="1100"/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7">
            <a:alphaModFix/>
          </a:blip>
          <a:srcRect l="19639" t="7181" r="32966" b="12850"/>
          <a:stretch/>
        </p:blipFill>
        <p:spPr>
          <a:xfrm>
            <a:off x="4571100" y="0"/>
            <a:ext cx="4572898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4294967295"/>
          </p:nvPr>
        </p:nvSpPr>
        <p:spPr>
          <a:xfrm>
            <a:off x="3776925" y="70650"/>
            <a:ext cx="5317200" cy="497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is ICT (in general)?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ICT stands for</a:t>
            </a:r>
            <a:r>
              <a:rPr lang="en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Information and Communication Technology/technologies.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➢"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According to Blurton (2002), ICT is the diverse set of technological tools and resources used to communicate, and to create, disseminate, store and manage information.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It includes: 1) Computers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     2) Internet and Network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     3) Broadcasting technologies (Radio and Television)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     4) Telephony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chemeClr val="accent1"/>
              </a:solidFill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3673924" cy="510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7700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3925575" y="194450"/>
            <a:ext cx="4930799" cy="483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30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What is ICT in Education?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0000FF"/>
                </a:solidFill>
              </a:rPr>
              <a:t>ICT in Education</a:t>
            </a:r>
            <a:r>
              <a:rPr lang="en" sz="1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>
                <a:highlight>
                  <a:srgbClr val="FFFFFF"/>
                </a:highlight>
              </a:rPr>
              <a:t>means “Teaching and Learning with ICT”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har char="❖"/>
            </a:pPr>
            <a:r>
              <a:rPr lang="en"/>
              <a:t>Potentially powerful enabling tools for educational changes and reform.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har char="❖"/>
            </a:pPr>
            <a:r>
              <a:rPr lang="en"/>
              <a:t>Different ICTs can help in: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har char="➔"/>
            </a:pPr>
            <a:r>
              <a:rPr lang="en"/>
              <a:t>Expanding the access to education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har char="➔"/>
            </a:pPr>
            <a:r>
              <a:rPr lang="en"/>
              <a:t>Strengthen the relevance of education with digital workplace.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har char="➔"/>
            </a:pPr>
            <a:r>
              <a:rPr lang="en"/>
              <a:t>Raise educational quality.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highlight>
                <a:srgbClr val="FFFFFF"/>
              </a:highlight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highlight>
                <a:srgbClr val="FFFFFF"/>
              </a:highlight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endParaRPr sz="18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 idx="4294967295"/>
          </p:nvPr>
        </p:nvSpPr>
        <p:spPr>
          <a:xfrm>
            <a:off x="675275" y="239600"/>
            <a:ext cx="79511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>
                <a:solidFill>
                  <a:srgbClr val="38761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Educational ICT Tools: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725" y="1050675"/>
            <a:ext cx="7747850" cy="369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>
            <a:hlinkClick r:id=""/>
          </p:cNvPr>
          <p:cNvSpPr/>
          <p:nvPr/>
        </p:nvSpPr>
        <p:spPr>
          <a:xfrm>
            <a:off x="1359925" y="228387"/>
            <a:ext cx="6248949" cy="468672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4331375" y="2012675"/>
            <a:ext cx="423600" cy="42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3956450" y="333550"/>
            <a:ext cx="4436100" cy="600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Types of Learning with ICTs</a:t>
            </a:r>
          </a:p>
        </p:txBody>
      </p:sp>
      <p:sp>
        <p:nvSpPr>
          <p:cNvPr id="96" name="Shape 96"/>
          <p:cNvSpPr/>
          <p:nvPr/>
        </p:nvSpPr>
        <p:spPr>
          <a:xfrm>
            <a:off x="6425200" y="2913075"/>
            <a:ext cx="2486100" cy="859199"/>
          </a:xfrm>
          <a:prstGeom prst="flowChartAlternateProcess">
            <a:avLst/>
          </a:prstGeom>
          <a:solidFill>
            <a:srgbClr val="F1C232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/>
              <a:t>Lifelong Learning</a:t>
            </a:r>
          </a:p>
        </p:txBody>
      </p:sp>
      <p:sp>
        <p:nvSpPr>
          <p:cNvPr id="97" name="Shape 97"/>
          <p:cNvSpPr/>
          <p:nvPr/>
        </p:nvSpPr>
        <p:spPr>
          <a:xfrm>
            <a:off x="3448500" y="1388900"/>
            <a:ext cx="2247000" cy="859199"/>
          </a:xfrm>
          <a:prstGeom prst="flowChartAlternateProcess">
            <a:avLst/>
          </a:prstGeom>
          <a:solidFill>
            <a:srgbClr val="B6D7A8"/>
          </a:solidFill>
          <a:ln w="9525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       </a:t>
            </a:r>
            <a:r>
              <a:rPr lang="en" sz="1800" b="1"/>
              <a:t>E-Learning</a:t>
            </a:r>
            <a:r>
              <a:rPr lang="en" b="1"/>
              <a:t>	</a:t>
            </a:r>
          </a:p>
        </p:txBody>
      </p:sp>
      <p:sp>
        <p:nvSpPr>
          <p:cNvPr id="98" name="Shape 98"/>
          <p:cNvSpPr/>
          <p:nvPr/>
        </p:nvSpPr>
        <p:spPr>
          <a:xfrm>
            <a:off x="3363450" y="2913075"/>
            <a:ext cx="2486100" cy="859199"/>
          </a:xfrm>
          <a:prstGeom prst="flowChartAlternateProcess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/>
              <a:t>Open/Distance Learning</a:t>
            </a:r>
          </a:p>
        </p:txBody>
      </p:sp>
      <p:sp>
        <p:nvSpPr>
          <p:cNvPr id="99" name="Shape 99"/>
          <p:cNvSpPr/>
          <p:nvPr/>
        </p:nvSpPr>
        <p:spPr>
          <a:xfrm>
            <a:off x="6425200" y="1388900"/>
            <a:ext cx="2486100" cy="859199"/>
          </a:xfrm>
          <a:prstGeom prst="flowChartAlternateProcess">
            <a:avLst/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/>
              <a:t>Blended</a:t>
            </a:r>
            <a:r>
              <a:rPr lang="en" b="1"/>
              <a:t> </a:t>
            </a:r>
            <a:r>
              <a:rPr lang="en" sz="1800" b="1"/>
              <a:t>Learning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193224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0550" y="0"/>
            <a:ext cx="5013450" cy="399154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2582500" y="56300"/>
            <a:ext cx="6482700" cy="75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427675" y="354450"/>
            <a:ext cx="5323500" cy="443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SzPct val="100000"/>
              <a:buChar char="❖"/>
            </a:pPr>
            <a:r>
              <a:rPr lang="en" sz="1800" b="1">
                <a:solidFill>
                  <a:srgbClr val="FF0000"/>
                </a:solidFill>
              </a:rPr>
              <a:t>E-Learning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➢"/>
            </a:pPr>
            <a:r>
              <a:rPr lang="en" sz="1600"/>
              <a:t>Also known as online learning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➢"/>
            </a:pPr>
            <a:r>
              <a:rPr lang="en" sz="1600"/>
              <a:t>Learning using Internet for course delivery, interaction, evaluation or facilitation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800"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351C75"/>
              </a:buClr>
              <a:buSzPct val="100000"/>
              <a:buChar char="❖"/>
            </a:pPr>
            <a:r>
              <a:rPr lang="en" sz="1800" b="1">
                <a:solidFill>
                  <a:srgbClr val="351C75"/>
                </a:solidFill>
              </a:rPr>
              <a:t>Blended Learning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➢"/>
            </a:pPr>
            <a:r>
              <a:rPr lang="en" sz="1600"/>
              <a:t>Combination of traditional class and e-learning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➢"/>
            </a:pPr>
            <a:r>
              <a:rPr lang="en" sz="1600"/>
              <a:t>Learning is not all best achieved in only electronically-mediated environment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677850" y="438950"/>
            <a:ext cx="6649199" cy="387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100000"/>
              <a:buChar char="❖"/>
            </a:pPr>
            <a:r>
              <a:rPr lang="en" sz="1800" b="1">
                <a:solidFill>
                  <a:srgbClr val="0000FF"/>
                </a:solidFill>
              </a:rPr>
              <a:t>Open/ Distance Learning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Char char="➢"/>
            </a:pPr>
            <a:r>
              <a:rPr lang="en" sz="1600">
                <a:solidFill>
                  <a:schemeClr val="dk2"/>
                </a:solidFill>
              </a:rPr>
              <a:t>Learning with the use of medias, that requires two-way communications which allows interaction between learners and tutors  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Char char="➢"/>
            </a:pPr>
            <a:r>
              <a:rPr lang="en" sz="1600">
                <a:solidFill>
                  <a:schemeClr val="dk2"/>
                </a:solidFill>
              </a:rPr>
              <a:t>Students and teachers are separated; time and place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Char char="➢"/>
            </a:pPr>
            <a:r>
              <a:rPr lang="en" sz="1600">
                <a:solidFill>
                  <a:schemeClr val="dk2"/>
                </a:solidFill>
              </a:rPr>
              <a:t>Certified by an institution or agency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1600">
              <a:solidFill>
                <a:schemeClr val="dk2"/>
              </a:solidFill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38761D"/>
              </a:buClr>
              <a:buSzPct val="100000"/>
              <a:buChar char="❖"/>
            </a:pPr>
            <a:r>
              <a:rPr lang="en" sz="1800" b="1">
                <a:solidFill>
                  <a:srgbClr val="38761D"/>
                </a:solidFill>
              </a:rPr>
              <a:t>Lifelong Learning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Char char="➢"/>
            </a:pPr>
            <a:r>
              <a:rPr lang="en" sz="1600">
                <a:solidFill>
                  <a:schemeClr val="dk2"/>
                </a:solidFill>
              </a:rPr>
              <a:t>Self-independent learning (formal and informal)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Char char="➢"/>
            </a:pPr>
            <a:r>
              <a:rPr lang="en" sz="1600">
                <a:solidFill>
                  <a:schemeClr val="dk2"/>
                </a:solidFill>
              </a:rPr>
              <a:t>The ongoing, voluntary and self-motivated pursuit of knowledge   for either personal or professional reasons.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Char char="➢"/>
            </a:pPr>
            <a:r>
              <a:rPr lang="en" sz="1600">
                <a:solidFill>
                  <a:schemeClr val="dk2"/>
                </a:solidFill>
              </a:rPr>
              <a:t>Online courses are offered for free by many institutions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1775" y="438950"/>
            <a:ext cx="2109675" cy="21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4324" y="2991746"/>
            <a:ext cx="2109674" cy="1789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PresentationFormat>On-screen Show (16:9)</PresentationFormat>
  <Paragraphs>112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Oswald</vt:lpstr>
      <vt:lpstr>Playfair Display</vt:lpstr>
      <vt:lpstr>Montserrat</vt:lpstr>
      <vt:lpstr>pop</vt:lpstr>
      <vt:lpstr>LEARNING  ABOUT ICT</vt:lpstr>
      <vt:lpstr>Slide 2</vt:lpstr>
      <vt:lpstr>Slide 3</vt:lpstr>
      <vt:lpstr>Educational ICT Tools: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 ABOUT ICT</dc:title>
  <dc:creator>TOSHIBA</dc:creator>
  <cp:lastModifiedBy>TOSHIBA</cp:lastModifiedBy>
  <cp:revision>1</cp:revision>
  <dcterms:modified xsi:type="dcterms:W3CDTF">2015-12-27T04:14:43Z</dcterms:modified>
</cp:coreProperties>
</file>